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64" r:id="rId2"/>
    <p:sldId id="292" r:id="rId3"/>
    <p:sldId id="366" r:id="rId4"/>
    <p:sldId id="293" r:id="rId5"/>
    <p:sldId id="295" r:id="rId6"/>
    <p:sldId id="424" r:id="rId7"/>
    <p:sldId id="425" r:id="rId8"/>
    <p:sldId id="426" r:id="rId9"/>
    <p:sldId id="296" r:id="rId10"/>
    <p:sldId id="367" r:id="rId11"/>
    <p:sldId id="297" r:id="rId12"/>
    <p:sldId id="298" r:id="rId13"/>
    <p:sldId id="369" r:id="rId14"/>
    <p:sldId id="368" r:id="rId15"/>
    <p:sldId id="300" r:id="rId16"/>
    <p:sldId id="302" r:id="rId17"/>
    <p:sldId id="301" r:id="rId18"/>
    <p:sldId id="427" r:id="rId19"/>
    <p:sldId id="428" r:id="rId20"/>
    <p:sldId id="429" r:id="rId21"/>
    <p:sldId id="430" r:id="rId22"/>
    <p:sldId id="303" r:id="rId23"/>
    <p:sldId id="30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ffen Rochel" initials="SR" lastIdx="13" clrIdx="0">
    <p:extLst>
      <p:ext uri="{19B8F6BF-5375-455C-9EA6-DF929625EA0E}">
        <p15:presenceInfo xmlns:p15="http://schemas.microsoft.com/office/powerpoint/2012/main" userId="Steffen Roch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5A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06" autoAdjust="0"/>
    <p:restoredTop sz="90945" autoAdjust="0"/>
  </p:normalViewPr>
  <p:slideViewPr>
    <p:cSldViewPr snapToGrid="0">
      <p:cViewPr varScale="1">
        <p:scale>
          <a:sx n="119" d="100"/>
          <a:sy n="119" d="100"/>
        </p:scale>
        <p:origin x="121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49A95-4837-4C46-99D1-0D4A131B7EB6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33ED36-274F-43BF-A042-C857500FB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70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000" b="0" i="0" kern="1200" dirty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First call deck for a high level introduction to Apache </a:t>
            </a:r>
            <a:r>
              <a:rPr lang="en-US" sz="1000" b="0" i="0" kern="1200" dirty="0" err="1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MXNet</a:t>
            </a:r>
            <a:r>
              <a:rPr lang="en-US" sz="1000" b="0" i="0" kern="1200" dirty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b="0" i="0" kern="1200" dirty="0">
              <a:solidFill>
                <a:schemeClr val="tx1"/>
              </a:solidFill>
              <a:effectLst/>
              <a:latin typeface="Amazon Ember Regular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b="0" i="0" kern="1200" dirty="0">
              <a:solidFill>
                <a:schemeClr val="tx1"/>
              </a:solidFill>
              <a:effectLst/>
              <a:latin typeface="Amazon Ember Regular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815678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3ED36-274F-43BF-A042-C857500FBB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0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2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2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8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0" t="265" r="1" b="-1674"/>
          <a:stretch/>
        </p:blipFill>
        <p:spPr>
          <a:xfrm>
            <a:off x="0" y="1"/>
            <a:ext cx="12192000" cy="6990316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650532" y="5274697"/>
            <a:ext cx="4910667" cy="577849"/>
          </a:xfrm>
        </p:spPr>
        <p:txBody>
          <a:bodyPr>
            <a:normAutofit/>
          </a:bodyPr>
          <a:lstStyle>
            <a:lvl1pPr marL="0" indent="0" algn="l">
              <a:buNone/>
              <a:defRPr sz="2133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50532" y="5782697"/>
            <a:ext cx="4910667" cy="493184"/>
          </a:xfrm>
        </p:spPr>
        <p:txBody>
          <a:bodyPr>
            <a:normAutofit/>
          </a:bodyPr>
          <a:lstStyle>
            <a:lvl1pPr marL="0" indent="0" algn="l">
              <a:buNone/>
              <a:defRPr sz="2133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50532" y="2544305"/>
            <a:ext cx="9766651" cy="992716"/>
          </a:xfrm>
        </p:spPr>
        <p:txBody>
          <a:bodyPr>
            <a:noAutofit/>
          </a:bodyPr>
          <a:lstStyle>
            <a:lvl1pPr marL="0" indent="0" algn="l">
              <a:buNone/>
              <a:defRPr sz="5333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50532" y="3544768"/>
            <a:ext cx="8055443" cy="650465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849" y="582741"/>
            <a:ext cx="1305859" cy="78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2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AA2905-B0D7-4690-9884-C3E29536B8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54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E31985-5D7A-46EF-AEFE-3E3FD0DBD0C7}"/>
              </a:ext>
            </a:extLst>
          </p:cNvPr>
          <p:cNvSpPr/>
          <p:nvPr userDrawn="1"/>
        </p:nvSpPr>
        <p:spPr>
          <a:xfrm>
            <a:off x="0" y="0"/>
            <a:ext cx="12192000" cy="6855461"/>
          </a:xfrm>
          <a:prstGeom prst="rect">
            <a:avLst/>
          </a:prstGeom>
          <a:solidFill>
            <a:srgbClr val="00080C">
              <a:alpha val="6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7E824A-431F-48F5-9943-918589BD1505}"/>
              </a:ext>
            </a:extLst>
          </p:cNvPr>
          <p:cNvSpPr txBox="1"/>
          <p:nvPr userDrawn="1"/>
        </p:nvSpPr>
        <p:spPr>
          <a:xfrm>
            <a:off x="449053" y="6403251"/>
            <a:ext cx="5929575" cy="1435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All rights reserved. </a:t>
            </a:r>
            <a:r>
              <a:rPr lang="en-US" sz="933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Trademark</a:t>
            </a:r>
            <a:endParaRPr lang="en-US" sz="933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9B20BB-A2C2-4227-947A-83D033F08B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1918" y="6275881"/>
            <a:ext cx="591151" cy="35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2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9241" y="1189179"/>
            <a:ext cx="11653521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54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01758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Promis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EAB305B6-A83B-42E6-87AA-8399189A6FE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16625" y="-5292"/>
            <a:ext cx="6175375" cy="6863292"/>
          </a:xfrm>
          <a:custGeom>
            <a:avLst/>
            <a:gdLst>
              <a:gd name="connsiteX0" fmla="*/ 0 w 7399020"/>
              <a:gd name="connsiteY0" fmla="*/ 0 h 8229600"/>
              <a:gd name="connsiteX1" fmla="*/ 7399020 w 7399020"/>
              <a:gd name="connsiteY1" fmla="*/ 0 h 8229600"/>
              <a:gd name="connsiteX2" fmla="*/ 7399020 w 7399020"/>
              <a:gd name="connsiteY2" fmla="*/ 8229600 h 8229600"/>
              <a:gd name="connsiteX3" fmla="*/ 0 w 7399020"/>
              <a:gd name="connsiteY3" fmla="*/ 8229600 h 8229600"/>
              <a:gd name="connsiteX4" fmla="*/ 0 w 7399020"/>
              <a:gd name="connsiteY4" fmla="*/ 0 h 8229600"/>
              <a:gd name="connsiteX0" fmla="*/ 2730500 w 7399020"/>
              <a:gd name="connsiteY0" fmla="*/ 0 h 8235950"/>
              <a:gd name="connsiteX1" fmla="*/ 7399020 w 7399020"/>
              <a:gd name="connsiteY1" fmla="*/ 6350 h 8235950"/>
              <a:gd name="connsiteX2" fmla="*/ 7399020 w 7399020"/>
              <a:gd name="connsiteY2" fmla="*/ 8235950 h 8235950"/>
              <a:gd name="connsiteX3" fmla="*/ 0 w 7399020"/>
              <a:gd name="connsiteY3" fmla="*/ 8235950 h 8235950"/>
              <a:gd name="connsiteX4" fmla="*/ 2730500 w 7399020"/>
              <a:gd name="connsiteY4" fmla="*/ 0 h 8235950"/>
              <a:gd name="connsiteX0" fmla="*/ 2743180 w 7399020"/>
              <a:gd name="connsiteY0" fmla="*/ 0 h 8235950"/>
              <a:gd name="connsiteX1" fmla="*/ 7399020 w 7399020"/>
              <a:gd name="connsiteY1" fmla="*/ 6350 h 8235950"/>
              <a:gd name="connsiteX2" fmla="*/ 7399020 w 7399020"/>
              <a:gd name="connsiteY2" fmla="*/ 8235950 h 8235950"/>
              <a:gd name="connsiteX3" fmla="*/ 0 w 7399020"/>
              <a:gd name="connsiteY3" fmla="*/ 8235950 h 8235950"/>
              <a:gd name="connsiteX4" fmla="*/ 2743180 w 7399020"/>
              <a:gd name="connsiteY4" fmla="*/ 0 h 823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9020" h="8235950">
                <a:moveTo>
                  <a:pt x="2743180" y="0"/>
                </a:moveTo>
                <a:lnTo>
                  <a:pt x="7399020" y="6350"/>
                </a:lnTo>
                <a:lnTo>
                  <a:pt x="7399020" y="8235950"/>
                </a:lnTo>
                <a:lnTo>
                  <a:pt x="0" y="8235950"/>
                </a:lnTo>
                <a:lnTo>
                  <a:pt x="2743180" y="0"/>
                </a:lnTo>
                <a:close/>
              </a:path>
            </a:pathLst>
          </a:custGeom>
        </p:spPr>
        <p:txBody>
          <a:bodyPr anchor="ctr"/>
          <a:lstStyle>
            <a:lvl1pPr algn="ctr">
              <a:defRPr i="0"/>
            </a:lvl1pPr>
          </a:lstStyle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05DAD-B9C5-4DA9-9A7E-F716B6E440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832152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37189"/>
            <a:ext cx="11655840" cy="904863"/>
          </a:xfrm>
        </p:spPr>
        <p:txBody>
          <a:bodyPr lIns="182880" tIns="146304" rIns="182880" bIns="146304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10C3233-1934-4D38-B528-4F5EEE3057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048" y="2211567"/>
            <a:ext cx="4341813" cy="1077218"/>
          </a:xfrm>
          <a:ln w="38100" cap="sq">
            <a:gradFill>
              <a:gsLst>
                <a:gs pos="100000">
                  <a:schemeClr val="accent4"/>
                </a:gs>
                <a:gs pos="0">
                  <a:schemeClr val="accent2"/>
                </a:gs>
              </a:gsLst>
              <a:lin ang="0" scaled="0"/>
            </a:gradFill>
            <a:miter lim="800000"/>
          </a:ln>
        </p:spPr>
        <p:txBody>
          <a:bodyPr lIns="274320" tIns="274320" rIns="274320" bIns="274320"/>
          <a:lstStyle>
            <a:lvl1pPr marL="304788" indent="-304788">
              <a:lnSpc>
                <a:spcPct val="100000"/>
              </a:lnSpc>
              <a:spcBef>
                <a:spcPts val="0"/>
              </a:spcBef>
              <a:spcAft>
                <a:spcPts val="833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n-US" sz="2000" b="0" kern="1200" spc="0" baseline="0" dirty="0" smtClean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336143" indent="0">
              <a:buFont typeface="Arial" panose="020B0604020202020204" pitchFamily="34" charset="0"/>
              <a:buNone/>
              <a:defRPr/>
            </a:lvl2pPr>
            <a:lvl3pPr marL="845977" indent="-285739">
              <a:buFont typeface="Arial" panose="020B0604020202020204" pitchFamily="34" charset="0"/>
              <a:buChar char="•"/>
              <a:defRPr/>
            </a:lvl3pPr>
            <a:lvl4pPr marL="1070072" indent="-285739">
              <a:buFont typeface="Arial" panose="020B0604020202020204" pitchFamily="34" charset="0"/>
              <a:buChar char="•"/>
              <a:defRPr/>
            </a:lvl4pPr>
            <a:lvl5pPr marL="1294167" indent="-285739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Write out the main points that you’ll be covering here.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95E15808-C7B1-504C-82A0-8B31D2DB67D3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34938" y="6317276"/>
            <a:ext cx="3302000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75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524195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2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25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2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4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21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4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73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5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t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luon-cv.mxnet.io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tiff"/><Relationship Id="rId4" Type="http://schemas.openxmlformats.org/officeDocument/2006/relationships/hyperlink" Target="https://github.com/dmlc/gluon-cv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2DA53383-82DC-40F4-A734-4D0158B470D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28525" y="2625603"/>
            <a:ext cx="10363200" cy="1026036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Introduction to </a:t>
            </a:r>
            <a:r>
              <a:rPr lang="en-US" sz="4000" dirty="0" err="1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GluonCV</a:t>
            </a:r>
            <a:endParaRPr lang="en-US" sz="4000" dirty="0">
              <a:solidFill>
                <a:schemeClr val="bg1"/>
              </a:solidFill>
              <a:latin typeface="Amazon Ember" panose="02000000000000000000" pitchFamily="2" charset="0"/>
              <a:ea typeface="Amazon Ember" panose="02000000000000000000" pitchFamily="2" charset="0"/>
              <a:cs typeface="Amazon Ember Cd" panose="020B06060202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E581EF-8A27-4828-B2A0-94ED32196F8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</a:blip>
          <a:stretch>
            <a:fillRect/>
          </a:stretch>
        </p:blipFill>
        <p:spPr>
          <a:xfrm>
            <a:off x="6951435" y="3066585"/>
            <a:ext cx="4700915" cy="3130532"/>
          </a:xfrm>
          <a:prstGeom prst="rect">
            <a:avLst/>
          </a:prstGeom>
        </p:spPr>
      </p:pic>
      <p:pic>
        <p:nvPicPr>
          <p:cNvPr id="5" name="Picture 2" descr="http://mxnet.incubator.apache.org/_static/mxnet.png">
            <a:extLst>
              <a:ext uri="{FF2B5EF4-FFF2-40B4-BE49-F238E27FC236}">
                <a16:creationId xmlns:a16="http://schemas.microsoft.com/office/drawing/2014/main" id="{AE21808A-0D34-1E41-9697-21B279B04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95751" y="167144"/>
            <a:ext cx="2716139" cy="9301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44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67F435-9BF5-E543-A3D1-BED5DCD1E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2633"/>
            <a:ext cx="12192000" cy="8138160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F2D409EE-767E-9943-8400-F76F91E71D0B}"/>
              </a:ext>
            </a:extLst>
          </p:cNvPr>
          <p:cNvSpPr/>
          <p:nvPr/>
        </p:nvSpPr>
        <p:spPr>
          <a:xfrm>
            <a:off x="4378036" y="3560618"/>
            <a:ext cx="3837709" cy="2410691"/>
          </a:xfrm>
          <a:custGeom>
            <a:avLst/>
            <a:gdLst>
              <a:gd name="connsiteX0" fmla="*/ 0 w 3837709"/>
              <a:gd name="connsiteY0" fmla="*/ 166255 h 2410691"/>
              <a:gd name="connsiteX1" fmla="*/ 3006437 w 3837709"/>
              <a:gd name="connsiteY1" fmla="*/ 0 h 2410691"/>
              <a:gd name="connsiteX2" fmla="*/ 3837709 w 3837709"/>
              <a:gd name="connsiteY2" fmla="*/ 1607127 h 2410691"/>
              <a:gd name="connsiteX3" fmla="*/ 831273 w 3837709"/>
              <a:gd name="connsiteY3" fmla="*/ 2410691 h 2410691"/>
              <a:gd name="connsiteX4" fmla="*/ 41564 w 3837709"/>
              <a:gd name="connsiteY4" fmla="*/ 221673 h 2410691"/>
              <a:gd name="connsiteX5" fmla="*/ 0 w 3837709"/>
              <a:gd name="connsiteY5" fmla="*/ 166255 h 241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37709" h="2410691">
                <a:moveTo>
                  <a:pt x="0" y="166255"/>
                </a:moveTo>
                <a:lnTo>
                  <a:pt x="3006437" y="0"/>
                </a:lnTo>
                <a:lnTo>
                  <a:pt x="3837709" y="1607127"/>
                </a:lnTo>
                <a:lnTo>
                  <a:pt x="831273" y="2410691"/>
                </a:lnTo>
                <a:lnTo>
                  <a:pt x="41564" y="221673"/>
                </a:lnTo>
                <a:lnTo>
                  <a:pt x="0" y="166255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99CD1-3527-C340-90E7-E8D0639E6240}"/>
              </a:ext>
            </a:extLst>
          </p:cNvPr>
          <p:cNvSpPr txBox="1"/>
          <p:nvPr/>
        </p:nvSpPr>
        <p:spPr>
          <a:xfrm rot="20095287">
            <a:off x="4320568" y="3841052"/>
            <a:ext cx="4199944" cy="1631216"/>
          </a:xfrm>
          <a:prstGeom prst="rect">
            <a:avLst/>
          </a:prstGeom>
          <a:noFill/>
          <a:scene3d>
            <a:camera prst="orthographicFront">
              <a:rot lat="20391298" lon="19052115" rev="57491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CUDA Malloc error</a:t>
            </a:r>
          </a:p>
          <a:p>
            <a:r>
              <a:rPr lang="en-US" sz="2000" dirty="0">
                <a:solidFill>
                  <a:srgbClr val="00B050"/>
                </a:solidFill>
              </a:rPr>
              <a:t>Test Accuracy 0%</a:t>
            </a:r>
          </a:p>
          <a:p>
            <a:r>
              <a:rPr lang="en-US" sz="2000" dirty="0">
                <a:solidFill>
                  <a:srgbClr val="00B050"/>
                </a:solidFill>
              </a:rPr>
              <a:t>Illegal Memory Access Encountered</a:t>
            </a:r>
          </a:p>
          <a:p>
            <a:r>
              <a:rPr lang="en-US" sz="2000" dirty="0">
                <a:solidFill>
                  <a:srgbClr val="00B050"/>
                </a:solidFill>
              </a:rPr>
              <a:t>Loss at Epoch 123:  </a:t>
            </a:r>
            <a:r>
              <a:rPr lang="en-US" sz="2000" dirty="0" err="1">
                <a:solidFill>
                  <a:srgbClr val="00B050"/>
                </a:solidFill>
              </a:rPr>
              <a:t>NaN</a:t>
            </a:r>
            <a:endParaRPr lang="en-US" sz="2000" dirty="0">
              <a:solidFill>
                <a:srgbClr val="00B050"/>
              </a:solidFill>
            </a:endParaRPr>
          </a:p>
          <a:p>
            <a:endParaRPr lang="en-US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18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It’s not easy to embrace open-source implementations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667" dirty="0">
                <a:solidFill>
                  <a:schemeClr val="bg1"/>
                </a:solidFill>
              </a:rPr>
              <a:t>Often the </a:t>
            </a:r>
            <a:r>
              <a:rPr lang="en-US" sz="2667" dirty="0">
                <a:solidFill>
                  <a:srgbClr val="FF9300"/>
                </a:solidFill>
              </a:rPr>
              <a:t>quality of open-source implementations vary</a:t>
            </a:r>
            <a:r>
              <a:rPr lang="en-US" sz="2667" dirty="0">
                <a:solidFill>
                  <a:schemeClr val="bg1"/>
                </a:solidFill>
              </a:rPr>
              <a:t>. </a:t>
            </a:r>
          </a:p>
          <a:p>
            <a:endParaRPr lang="en-US" sz="2667" dirty="0">
              <a:solidFill>
                <a:schemeClr val="bg1"/>
              </a:solidFill>
            </a:endParaRPr>
          </a:p>
          <a:p>
            <a:r>
              <a:rPr lang="en-US" sz="2667" dirty="0">
                <a:solidFill>
                  <a:schemeClr val="bg1"/>
                </a:solidFill>
              </a:rPr>
              <a:t>Languages, code styles, project structures, DL frameworks are mixed.</a:t>
            </a:r>
          </a:p>
          <a:p>
            <a:endParaRPr lang="en-US" sz="2667" dirty="0">
              <a:solidFill>
                <a:schemeClr val="bg1"/>
              </a:solidFill>
            </a:endParaRPr>
          </a:p>
          <a:p>
            <a:r>
              <a:rPr lang="en-US" sz="2667" dirty="0">
                <a:solidFill>
                  <a:schemeClr val="bg1"/>
                </a:solidFill>
              </a:rPr>
              <a:t>Personal projects tend to focusing on a specific task with specific datasets. It </a:t>
            </a:r>
            <a:r>
              <a:rPr lang="en-US" sz="2667" dirty="0">
                <a:solidFill>
                  <a:srgbClr val="FF9300"/>
                </a:solidFill>
              </a:rPr>
              <a:t>requires significant engineering efforts to adapt to your use case</a:t>
            </a:r>
            <a:r>
              <a:rPr lang="en-US" sz="2667" dirty="0">
                <a:solidFill>
                  <a:schemeClr val="bg1"/>
                </a:solidFill>
              </a:rPr>
              <a:t>.</a:t>
            </a:r>
          </a:p>
          <a:p>
            <a:endParaRPr lang="en-US" sz="2667" dirty="0">
              <a:solidFill>
                <a:schemeClr val="bg1"/>
              </a:solidFill>
            </a:endParaRPr>
          </a:p>
          <a:p>
            <a:r>
              <a:rPr lang="en-US" sz="2667" dirty="0">
                <a:solidFill>
                  <a:schemeClr val="bg1"/>
                </a:solidFill>
              </a:rPr>
              <a:t>Community projects </a:t>
            </a:r>
            <a:r>
              <a:rPr lang="en-US" sz="2667" dirty="0">
                <a:solidFill>
                  <a:srgbClr val="FF9300"/>
                </a:solidFill>
              </a:rPr>
              <a:t>can be abandoned frequently</a:t>
            </a:r>
            <a:r>
              <a:rPr lang="en-US" sz="2667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805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491095" y="0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What does </a:t>
            </a:r>
            <a:r>
              <a:rPr lang="en-US" sz="3200" dirty="0" err="1">
                <a:solidFill>
                  <a:schemeClr val="bg1"/>
                </a:solidFill>
              </a:rPr>
              <a:t>GluonCV</a:t>
            </a:r>
            <a:r>
              <a:rPr lang="en-US" sz="3200" dirty="0">
                <a:solidFill>
                  <a:schemeClr val="bg1"/>
                </a:solidFill>
              </a:rPr>
              <a:t> provide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682586" y="1190837"/>
            <a:ext cx="9717232" cy="5029853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rgbClr val="FF9300"/>
                </a:solidFill>
              </a:rPr>
              <a:t>Reproduction of important papers </a:t>
            </a:r>
            <a:r>
              <a:rPr lang="en-US" dirty="0">
                <a:solidFill>
                  <a:schemeClr val="bg1"/>
                </a:solidFill>
              </a:rPr>
              <a:t>in recent years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Model zoo with 170</a:t>
            </a:r>
            <a:r>
              <a:rPr lang="en-US" sz="2800">
                <a:solidFill>
                  <a:schemeClr val="bg1"/>
                </a:solidFill>
              </a:rPr>
              <a:t>+ SOTA pre-trained </a:t>
            </a:r>
            <a:r>
              <a:rPr lang="en-US" sz="2800" dirty="0">
                <a:solidFill>
                  <a:schemeClr val="bg1"/>
                </a:solidFill>
              </a:rPr>
              <a:t>models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rgbClr val="FF9300"/>
                </a:solidFill>
              </a:rPr>
              <a:t>Training scripts </a:t>
            </a:r>
            <a:r>
              <a:rPr lang="en-US" dirty="0">
                <a:solidFill>
                  <a:schemeClr val="bg1"/>
                </a:solidFill>
              </a:rPr>
              <a:t>(as well as tuned hyper-parameters) to reproduce the results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Full training script + Dataset download script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Logs of training run</a:t>
            </a:r>
          </a:p>
          <a:p>
            <a:pPr marL="457200" lvl="1" indent="0">
              <a:buNone/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C87ED8-BB58-B84C-874B-1D33BF3AC0E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936" y="1177310"/>
            <a:ext cx="1922319" cy="24877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4765B9-E070-624A-BE73-865FFBB819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1" y="3892312"/>
            <a:ext cx="1900753" cy="221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6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491095" y="0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What does </a:t>
            </a:r>
            <a:r>
              <a:rPr lang="en-US" sz="3200" dirty="0" err="1">
                <a:solidFill>
                  <a:schemeClr val="bg1"/>
                </a:solidFill>
              </a:rPr>
              <a:t>GluonCV</a:t>
            </a:r>
            <a:r>
              <a:rPr lang="en-US" sz="3200" dirty="0">
                <a:solidFill>
                  <a:schemeClr val="bg1"/>
                </a:solidFill>
              </a:rPr>
              <a:t> provide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682586" y="1190837"/>
            <a:ext cx="9717232" cy="5029853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rgbClr val="FF9300"/>
                </a:solidFill>
              </a:rPr>
              <a:t>Considerate APIs </a:t>
            </a:r>
            <a:r>
              <a:rPr lang="en-US" dirty="0">
                <a:solidFill>
                  <a:schemeClr val="bg1"/>
                </a:solidFill>
              </a:rPr>
              <a:t>and modules that are easy to follow and understand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Avoid re-writing the same utilities again and again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Pre-set data augmentation and transforms, visualization and training utilities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rgbClr val="FF9300"/>
                </a:solidFill>
              </a:rPr>
              <a:t>Community support</a:t>
            </a:r>
            <a:r>
              <a:rPr lang="en-US" dirty="0">
                <a:solidFill>
                  <a:schemeClr val="bg1"/>
                </a:solidFill>
              </a:rPr>
              <a:t>, feel free to ask and discuss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User forum</a:t>
            </a:r>
          </a:p>
          <a:p>
            <a:pPr lvl="1"/>
            <a:r>
              <a:rPr lang="en-US" sz="2800" dirty="0" err="1">
                <a:solidFill>
                  <a:schemeClr val="bg1"/>
                </a:solidFill>
              </a:rPr>
              <a:t>Github</a:t>
            </a:r>
            <a:r>
              <a:rPr lang="en-US" sz="2800" dirty="0">
                <a:solidFill>
                  <a:schemeClr val="bg1"/>
                </a:solidFill>
              </a:rPr>
              <a:t> community and open roadmap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55178C-E890-DB47-80E4-E35148F05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0" y="1325562"/>
            <a:ext cx="1900753" cy="2437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4AB847-121A-5149-B600-5693994D19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13"/>
          <a:stretch/>
        </p:blipFill>
        <p:spPr>
          <a:xfrm>
            <a:off x="551500" y="3910753"/>
            <a:ext cx="1907932" cy="230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593E1F-1944-D341-8BB4-DBE2FABBF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956" y="837027"/>
            <a:ext cx="5291350" cy="5040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8EB36B-59F1-EA41-8CBE-F5FA4E331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301" y="0"/>
            <a:ext cx="6858000" cy="6858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15372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9059" y="108852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9300"/>
                </a:solidFill>
              </a:rPr>
              <a:t>Image Classification</a:t>
            </a:r>
          </a:p>
          <a:p>
            <a:r>
              <a:rPr lang="en-US" dirty="0">
                <a:solidFill>
                  <a:schemeClr val="bg1"/>
                </a:solidFill>
              </a:rPr>
              <a:t>More than 80+ pre-trained ImageNet models(</a:t>
            </a:r>
            <a:r>
              <a:rPr lang="en-US" dirty="0" err="1">
                <a:solidFill>
                  <a:schemeClr val="bg1"/>
                </a:solidFill>
              </a:rPr>
              <a:t>ResNet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MobileNet</a:t>
            </a:r>
            <a:r>
              <a:rPr lang="en-US" dirty="0">
                <a:solidFill>
                  <a:schemeClr val="bg1"/>
                </a:solidFill>
              </a:rPr>
              <a:t>…)</a:t>
            </a:r>
          </a:p>
          <a:p>
            <a:r>
              <a:rPr lang="en-US" dirty="0">
                <a:solidFill>
                  <a:schemeClr val="bg1"/>
                </a:solidFill>
              </a:rPr>
              <a:t>We achieved the best accuracy using some of the most popular models (e.g., </a:t>
            </a:r>
            <a:r>
              <a:rPr lang="en-US" dirty="0" err="1">
                <a:solidFill>
                  <a:schemeClr val="bg1"/>
                </a:solidFill>
              </a:rPr>
              <a:t>ResNet</a:t>
            </a:r>
            <a:r>
              <a:rPr lang="en-US" dirty="0">
                <a:solidFill>
                  <a:schemeClr val="bg1"/>
                </a:solidFill>
              </a:rPr>
              <a:t>), compared with other frameworks</a:t>
            </a:r>
          </a:p>
          <a:p>
            <a:r>
              <a:rPr lang="en-US" dirty="0">
                <a:solidFill>
                  <a:schemeClr val="bg1"/>
                </a:solidFill>
              </a:rPr>
              <a:t>Used as backbone in many downstream tasks =&gt; better accuracy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8715AC-84DD-6540-8331-84519DF952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106"/>
          <a:stretch/>
        </p:blipFill>
        <p:spPr>
          <a:xfrm>
            <a:off x="-42396" y="3959714"/>
            <a:ext cx="12234396" cy="195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40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19370" y="95583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9300"/>
                </a:solidFill>
              </a:rPr>
              <a:t>Semantic Segmentation</a:t>
            </a:r>
          </a:p>
          <a:p>
            <a:r>
              <a:rPr lang="en-US" dirty="0">
                <a:solidFill>
                  <a:schemeClr val="bg1"/>
                </a:solidFill>
              </a:rPr>
              <a:t>FCN</a:t>
            </a:r>
          </a:p>
          <a:p>
            <a:r>
              <a:rPr lang="en-US" dirty="0" err="1">
                <a:solidFill>
                  <a:schemeClr val="bg1"/>
                </a:solidFill>
              </a:rPr>
              <a:t>PSPNet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Mask-RCNN</a:t>
            </a:r>
          </a:p>
          <a:p>
            <a:r>
              <a:rPr lang="en-US" dirty="0" err="1">
                <a:solidFill>
                  <a:schemeClr val="bg1"/>
                </a:solidFill>
              </a:rPr>
              <a:t>DeepLab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A1A07F-9FC8-D34D-AC2C-DC9E2F1677C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4126" y="2437542"/>
            <a:ext cx="4026149" cy="30196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D8F065-CFF3-3A46-A6AC-4082A65FC9E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9900" y="2437542"/>
            <a:ext cx="4026149" cy="3019612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4EC3B28B-C09C-244F-BD9F-20F65FE6B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2049" y="2437542"/>
            <a:ext cx="1803154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2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89931" y="989361"/>
            <a:ext cx="5024438" cy="4738688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FF9300"/>
                </a:solidFill>
              </a:rPr>
              <a:t>Object Detection</a:t>
            </a:r>
          </a:p>
          <a:p>
            <a:pPr marL="990564" indent="-457189"/>
            <a:r>
              <a:rPr lang="en-US" sz="2533" dirty="0">
                <a:solidFill>
                  <a:schemeClr val="bg1"/>
                </a:solidFill>
              </a:rPr>
              <a:t>SSD and YOLOv3: fastest solution</a:t>
            </a:r>
          </a:p>
          <a:p>
            <a:pPr marL="990564" indent="-457189"/>
            <a:r>
              <a:rPr lang="en-US" sz="2533" dirty="0">
                <a:solidFill>
                  <a:schemeClr val="bg1"/>
                </a:solidFill>
              </a:rPr>
              <a:t>Faster-RCNN, RFCN and FPN: slower but more accurate, especially for tiny objects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C32F854B-B16A-8F4A-AAE3-B5FA7E86FC1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9749" y="1627774"/>
            <a:ext cx="5679557" cy="31947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9613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503AD6-0BFC-474A-95F8-D757E6511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210" y="266756"/>
            <a:ext cx="5832052" cy="56598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7473C0-AF5A-B54F-96E4-C237C8220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028" y="266756"/>
            <a:ext cx="5379234" cy="526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1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8B8DBF-F16A-C44B-9CC8-DEB69EB77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390" y="1539694"/>
            <a:ext cx="5977984" cy="367299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1BF9B-D37A-4641-A28A-B312BAA72C5D}"/>
              </a:ext>
            </a:extLst>
          </p:cNvPr>
          <p:cNvSpPr txBox="1">
            <a:spLocks/>
          </p:cNvSpPr>
          <p:nvPr/>
        </p:nvSpPr>
        <p:spPr>
          <a:xfrm>
            <a:off x="289931" y="989361"/>
            <a:ext cx="5024438" cy="4738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solidFill>
                  <a:srgbClr val="FF9300"/>
                </a:solidFill>
              </a:rPr>
              <a:t>Instance Segmentation</a:t>
            </a:r>
          </a:p>
          <a:p>
            <a:pPr marL="990564" indent="-457189"/>
            <a:r>
              <a:rPr lang="en-US" sz="2533" dirty="0">
                <a:solidFill>
                  <a:schemeClr val="bg1"/>
                </a:solidFill>
              </a:rPr>
              <a:t>Mask R-CNN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1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4039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</a:t>
            </a:r>
            <a:r>
              <a:rPr lang="en-US" dirty="0" err="1">
                <a:solidFill>
                  <a:schemeClr val="bg1"/>
                </a:solidFill>
              </a:rPr>
              <a:t>GluonCV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36777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the biggest challenge you have ever encountered with deep learning?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37CC1005-C018-0042-ACE6-A19F313CAF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9972" y="2694886"/>
            <a:ext cx="5409208" cy="36005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0962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1BF9B-D37A-4641-A28A-B312BAA72C5D}"/>
              </a:ext>
            </a:extLst>
          </p:cNvPr>
          <p:cNvSpPr txBox="1">
            <a:spLocks/>
          </p:cNvSpPr>
          <p:nvPr/>
        </p:nvSpPr>
        <p:spPr>
          <a:xfrm>
            <a:off x="289931" y="989361"/>
            <a:ext cx="5024438" cy="4738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solidFill>
                  <a:srgbClr val="FF9300"/>
                </a:solidFill>
              </a:rPr>
              <a:t>Key Point Estimation</a:t>
            </a:r>
          </a:p>
          <a:p>
            <a:pPr marL="990564" indent="-457189"/>
            <a:r>
              <a:rPr lang="en-US" sz="2533" dirty="0" err="1">
                <a:solidFill>
                  <a:schemeClr val="bg1"/>
                </a:solidFill>
              </a:rPr>
              <a:t>SimplePose</a:t>
            </a:r>
            <a:endParaRPr lang="en-US" sz="2533" dirty="0">
              <a:solidFill>
                <a:schemeClr val="bg1"/>
              </a:solidFill>
            </a:endParaRPr>
          </a:p>
          <a:p>
            <a:pPr marL="990564" indent="-457189"/>
            <a:r>
              <a:rPr lang="en-US" sz="2533" dirty="0" err="1">
                <a:solidFill>
                  <a:schemeClr val="bg1"/>
                </a:solidFill>
              </a:rPr>
              <a:t>AlphaPose</a:t>
            </a:r>
            <a:endParaRPr lang="en-US" sz="2533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1010A5-6BCE-D547-97A5-E2C5C73B3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315" y="1749779"/>
            <a:ext cx="5720624" cy="321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1BF9B-D37A-4641-A28A-B312BAA72C5D}"/>
              </a:ext>
            </a:extLst>
          </p:cNvPr>
          <p:cNvSpPr txBox="1">
            <a:spLocks/>
          </p:cNvSpPr>
          <p:nvPr/>
        </p:nvSpPr>
        <p:spPr>
          <a:xfrm>
            <a:off x="289931" y="989361"/>
            <a:ext cx="5024438" cy="4738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solidFill>
                  <a:srgbClr val="FF9300"/>
                </a:solidFill>
              </a:rPr>
              <a:t>Action Recognition</a:t>
            </a:r>
          </a:p>
          <a:p>
            <a:pPr marL="990564" indent="-457189"/>
            <a:r>
              <a:rPr lang="en-US" sz="2533" dirty="0">
                <a:solidFill>
                  <a:schemeClr val="bg1"/>
                </a:solidFill>
              </a:rPr>
              <a:t>TSN</a:t>
            </a:r>
          </a:p>
          <a:p>
            <a:pPr marL="990564" indent="-457189"/>
            <a:r>
              <a:rPr lang="en-US" sz="2533" dirty="0">
                <a:solidFill>
                  <a:schemeClr val="bg1"/>
                </a:solidFill>
              </a:rPr>
              <a:t>I3D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021076-B057-554C-A969-5DC82B1E6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102" y="1397000"/>
            <a:ext cx="72263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20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11874" y="387118"/>
            <a:ext cx="10515600" cy="55787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9300"/>
                </a:solidFill>
              </a:rPr>
              <a:t>Style Transfer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MSGNet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9300"/>
                </a:solidFill>
              </a:rPr>
              <a:t>GANs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CycleGAN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SRGAN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WGAN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9300"/>
                </a:solidFill>
              </a:rPr>
              <a:t>Re-identification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Market1501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F776CA69-D78D-5F48-897A-6DAFE1AD8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1198" y="0"/>
            <a:ext cx="4195053" cy="2754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19F5F658-0038-CF4D-B1AF-98E4E1DB4A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8347"/>
          <a:stretch/>
        </p:blipFill>
        <p:spPr>
          <a:xfrm>
            <a:off x="5631199" y="2754351"/>
            <a:ext cx="4195053" cy="16280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1B3815-FC2C-D74B-9939-0B4E10CAE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198" y="4382429"/>
            <a:ext cx="4195054" cy="241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3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28703" y="227284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Like </a:t>
            </a:r>
            <a:r>
              <a:rPr lang="en-US" sz="3200" dirty="0" err="1">
                <a:solidFill>
                  <a:schemeClr val="bg1"/>
                </a:solidFill>
              </a:rPr>
              <a:t>GluonCV</a:t>
            </a:r>
            <a:r>
              <a:rPr lang="en-US" sz="3200" dirty="0">
                <a:solidFill>
                  <a:schemeClr val="bg1"/>
                </a:solidFill>
              </a:rPr>
              <a:t>? Go build!</a:t>
            </a:r>
          </a:p>
        </p:txBody>
      </p:sp>
      <p:sp>
        <p:nvSpPr>
          <p:cNvPr id="11" name="https://gluon-cv.mxnet.io">
            <a:extLst>
              <a:ext uri="{FF2B5EF4-FFF2-40B4-BE49-F238E27FC236}">
                <a16:creationId xmlns:a16="http://schemas.microsoft.com/office/drawing/2014/main" id="{99811199-7A37-5043-AEED-C9F20F52310D}"/>
              </a:ext>
            </a:extLst>
          </p:cNvPr>
          <p:cNvSpPr txBox="1"/>
          <p:nvPr/>
        </p:nvSpPr>
        <p:spPr>
          <a:xfrm>
            <a:off x="3908497" y="4793963"/>
            <a:ext cx="5001967" cy="690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3" tIns="67733" rIns="67733" bIns="67733" anchor="ctr">
            <a:spAutoFit/>
          </a:bodyPr>
          <a:lstStyle>
            <a:lvl1pPr>
              <a:spcBef>
                <a:spcPts val="4200"/>
              </a:spcBef>
              <a:defRPr sz="3200" b="0"/>
            </a:lvl1pPr>
          </a:lstStyle>
          <a:p>
            <a:r>
              <a:rPr sz="3600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https://gluon-cv.mxnet.io</a:t>
            </a:r>
            <a:r>
              <a:rPr lang="en-US" sz="3600" dirty="0">
                <a:solidFill>
                  <a:srgbClr val="00B0F0"/>
                </a:solidFill>
              </a:rPr>
              <a:t> </a:t>
            </a:r>
            <a:endParaRPr sz="3600" dirty="0">
              <a:solidFill>
                <a:srgbClr val="00B0F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25446E5-9355-7441-B9F6-6AC7D1196593}"/>
              </a:ext>
            </a:extLst>
          </p:cNvPr>
          <p:cNvSpPr/>
          <p:nvPr/>
        </p:nvSpPr>
        <p:spPr>
          <a:xfrm>
            <a:off x="1939638" y="1648694"/>
            <a:ext cx="1645920" cy="1645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luon_s2.png" descr="gluon_s2.png">
            <a:extLst>
              <a:ext uri="{FF2B5EF4-FFF2-40B4-BE49-F238E27FC236}">
                <a16:creationId xmlns:a16="http://schemas.microsoft.com/office/drawing/2014/main" id="{1E18E1BA-4A68-7B4D-B03E-9689278C3DC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4146" y="4362116"/>
            <a:ext cx="1524394" cy="155448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0BCCF3E-A4D5-BE48-8CE1-12C956CAD31D}"/>
              </a:ext>
            </a:extLst>
          </p:cNvPr>
          <p:cNvSpPr/>
          <p:nvPr/>
        </p:nvSpPr>
        <p:spPr>
          <a:xfrm>
            <a:off x="3645023" y="2123019"/>
            <a:ext cx="59954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https://github.com/dmlc/gluon-cv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96190-8EAC-D341-80F8-0F529F03D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9103" y="1687044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03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4039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</a:t>
            </a:r>
            <a:r>
              <a:rPr lang="en-US" dirty="0" err="1">
                <a:solidFill>
                  <a:schemeClr val="bg1"/>
                </a:solidFill>
              </a:rPr>
              <a:t>GluonCV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36777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the biggest challenge you have ever encountered with deep learning?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“reproducing the best claimed results from latest papers”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0B147A-66C9-F14F-941E-E345295F3F9B}"/>
              </a:ext>
            </a:extLst>
          </p:cNvPr>
          <p:cNvSpPr txBox="1"/>
          <p:nvPr/>
        </p:nvSpPr>
        <p:spPr>
          <a:xfrm>
            <a:off x="1572322" y="3858322"/>
            <a:ext cx="85864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rgbClr val="FF0000"/>
                </a:solidFill>
              </a:rPr>
              <a:t>SOTA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state-of-the-art</a:t>
            </a:r>
          </a:p>
        </p:txBody>
      </p:sp>
    </p:spTree>
    <p:extLst>
      <p:ext uri="{BB962C8B-B14F-4D97-AF65-F5344CB8AC3E}">
        <p14:creationId xmlns:p14="http://schemas.microsoft.com/office/powerpoint/2010/main" val="192345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Real-world Stories #1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667" dirty="0">
                <a:solidFill>
                  <a:schemeClr val="bg1"/>
                </a:solidFill>
              </a:rPr>
              <a:t>Back to a period in 2016, the same ImageNet models trained by </a:t>
            </a:r>
            <a:r>
              <a:rPr lang="en-US" sz="2667" dirty="0" err="1">
                <a:solidFill>
                  <a:schemeClr val="bg1"/>
                </a:solidFill>
              </a:rPr>
              <a:t>MXNet</a:t>
            </a:r>
            <a:r>
              <a:rPr lang="en-US" sz="2667" dirty="0">
                <a:solidFill>
                  <a:schemeClr val="bg1"/>
                </a:solidFill>
              </a:rPr>
              <a:t> achieved on average 1% worse accuracy compared to Torch. </a:t>
            </a:r>
          </a:p>
          <a:p>
            <a:endParaRPr lang="en-US" sz="2667" dirty="0">
              <a:solidFill>
                <a:schemeClr val="bg1"/>
              </a:solidFill>
            </a:endParaRPr>
          </a:p>
          <a:p>
            <a:r>
              <a:rPr lang="en-US" sz="2667" dirty="0">
                <a:solidFill>
                  <a:schemeClr val="bg1"/>
                </a:solidFill>
              </a:rPr>
              <a:t>Tried almost everything to debug, even developed a plugin to run Torch code inside </a:t>
            </a:r>
            <a:r>
              <a:rPr lang="en-US" sz="2667" dirty="0" err="1">
                <a:solidFill>
                  <a:schemeClr val="bg1"/>
                </a:solidFill>
              </a:rPr>
              <a:t>MXNet</a:t>
            </a:r>
            <a:r>
              <a:rPr lang="en-US" sz="2667" dirty="0">
                <a:solidFill>
                  <a:schemeClr val="bg1"/>
                </a:solidFill>
              </a:rPr>
              <a:t> to make it easier to compare results.</a:t>
            </a:r>
          </a:p>
          <a:p>
            <a:pPr marL="0" indent="0">
              <a:buNone/>
            </a:pPr>
            <a:endParaRPr lang="en-US" sz="2667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667" dirty="0">
                <a:solidFill>
                  <a:schemeClr val="bg1"/>
                </a:solidFill>
              </a:rPr>
              <a:t>=&gt; Transcoding training images using 95 JPEG quality rather than 85 solved the problem.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5E5D2-2CE3-9F4B-80DC-74297414C0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" r="57238" b="11676"/>
          <a:stretch/>
        </p:blipFill>
        <p:spPr>
          <a:xfrm>
            <a:off x="6485367" y="5156199"/>
            <a:ext cx="1080655" cy="10207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6346A1-E660-984D-AE6E-2DE836D979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93" r="-1" b="11676"/>
          <a:stretch/>
        </p:blipFill>
        <p:spPr>
          <a:xfrm>
            <a:off x="4350325" y="5156198"/>
            <a:ext cx="1144443" cy="102076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3F48E0F-EBA3-4941-A2BC-2EC8A367F28C}"/>
              </a:ext>
            </a:extLst>
          </p:cNvPr>
          <p:cNvCxnSpPr>
            <a:endCxn id="5" idx="1"/>
          </p:cNvCxnSpPr>
          <p:nvPr/>
        </p:nvCxnSpPr>
        <p:spPr>
          <a:xfrm>
            <a:off x="5514109" y="5666580"/>
            <a:ext cx="9712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47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Real-world Stories #2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667" dirty="0">
                <a:solidFill>
                  <a:schemeClr val="bg1"/>
                </a:solidFill>
              </a:rPr>
              <a:t>Using another open source DL framework: trained model accuracies cannot match previous internal version. </a:t>
            </a:r>
          </a:p>
          <a:p>
            <a:pPr marL="0" indent="0">
              <a:buNone/>
            </a:pPr>
            <a:endParaRPr lang="en-US" sz="2667" dirty="0">
              <a:solidFill>
                <a:schemeClr val="bg1"/>
              </a:solidFill>
            </a:endParaRPr>
          </a:p>
          <a:p>
            <a:r>
              <a:rPr lang="en-US" sz="2667" dirty="0">
                <a:solidFill>
                  <a:schemeClr val="bg1"/>
                </a:solidFill>
              </a:rPr>
              <a:t>Spent months to figure out why, with no clue.</a:t>
            </a:r>
          </a:p>
          <a:p>
            <a:endParaRPr lang="en-US" sz="2667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667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667" dirty="0">
                <a:solidFill>
                  <a:schemeClr val="bg1"/>
                </a:solidFill>
              </a:rPr>
              <a:t>=&gt; The order of data augmentation is different from previous version.</a:t>
            </a:r>
          </a:p>
          <a:p>
            <a:pPr marL="0" indent="0">
              <a:buNone/>
            </a:pPr>
            <a:endParaRPr lang="en-US" sz="2667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4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00968B-4DF7-6347-93D2-918E2C47900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5818909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 will write clean and reusable code when I’m prototyping this time.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Variant:</a:t>
            </a:r>
          </a:p>
          <a:p>
            <a:r>
              <a:rPr lang="en-US" dirty="0">
                <a:solidFill>
                  <a:schemeClr val="bg1"/>
                </a:solidFill>
              </a:rPr>
              <a:t>- I will write clean and reusable code next time.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Placeholder 2" descr="Picture Placeholder 2">
            <a:extLst>
              <a:ext uri="{FF2B5EF4-FFF2-40B4-BE49-F238E27FC236}">
                <a16:creationId xmlns:a16="http://schemas.microsoft.com/office/drawing/2014/main" id="{75915ECA-C6FD-C445-9DC5-6386DAAF69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173" r="10878" b="3173"/>
          <a:stretch>
            <a:fillRect/>
          </a:stretch>
        </p:blipFill>
        <p:spPr>
          <a:xfrm>
            <a:off x="5965692" y="277426"/>
            <a:ext cx="5044473" cy="636505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101667C-B732-7F47-8471-FA3890A059A8}"/>
              </a:ext>
            </a:extLst>
          </p:cNvPr>
          <p:cNvSpPr txBox="1">
            <a:spLocks/>
          </p:cNvSpPr>
          <p:nvPr/>
        </p:nvSpPr>
        <p:spPr>
          <a:xfrm>
            <a:off x="449052" y="153249"/>
            <a:ext cx="10940405" cy="72765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CA" sz="3733" dirty="0"/>
              <a:t>Common myth 1</a:t>
            </a:r>
            <a:endParaRPr lang="en-US" sz="3733" dirty="0"/>
          </a:p>
        </p:txBody>
      </p:sp>
    </p:spTree>
    <p:extLst>
      <p:ext uri="{BB962C8B-B14F-4D97-AF65-F5344CB8AC3E}">
        <p14:creationId xmlns:p14="http://schemas.microsoft.com/office/powerpoint/2010/main" val="356277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51D95-52C5-0F45-B509-6361072E3D5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68037" y="9921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Common myth 2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4CFC3BB-D60C-B04E-B8EA-26EF76D5BE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5202" y="1845052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My code will still run next year.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Sometimes, it’s not our fault.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37E4DCA6-15F8-B544-9F52-6646F53812B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4318" y="662807"/>
            <a:ext cx="4960101" cy="4184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1C753284-64B6-A34D-9056-4AADAF1A1F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01686" y="2754850"/>
            <a:ext cx="6585244" cy="34415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7486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dvAuto="0"/>
      <p:bldP spid="6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8C705-037C-DD44-80B7-C2ECEE47862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6363" y="49285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Common myth3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3B0468-4632-1B43-8AE5-54B9894153E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515433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 will finish setting up the baseline model this afternoon.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Though it may not be our fault again.</a:t>
            </a: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84BBFC5D-0938-AB4D-871B-591084CCD4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7656" y="565658"/>
            <a:ext cx="6444344" cy="2505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947D33A0-9648-3947-ACD1-8D2A616BAF2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411" y="2651598"/>
            <a:ext cx="3867508" cy="352305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9255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dvAuto="0"/>
      <p:bldP spid="6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Starting from scratch can be hard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667" dirty="0">
                <a:solidFill>
                  <a:schemeClr val="bg1"/>
                </a:solidFill>
              </a:rPr>
              <a:t>Even the most talented researchers will get blocked by trivial things.</a:t>
            </a:r>
          </a:p>
          <a:p>
            <a:endParaRPr lang="en-US" sz="2667" dirty="0">
              <a:solidFill>
                <a:schemeClr val="bg1"/>
              </a:solidFill>
            </a:endParaRPr>
          </a:p>
          <a:p>
            <a:r>
              <a:rPr lang="en-US" sz="2667" dirty="0">
                <a:solidFill>
                  <a:srgbClr val="FF9300"/>
                </a:solidFill>
              </a:rPr>
              <a:t>Experience and instincts can be your enemies </a:t>
            </a:r>
            <a:r>
              <a:rPr lang="en-US" sz="2667" dirty="0">
                <a:solidFill>
                  <a:schemeClr val="bg1"/>
                </a:solidFill>
              </a:rPr>
              <a:t>in certain circumstances. </a:t>
            </a:r>
          </a:p>
          <a:p>
            <a:endParaRPr lang="en-US" sz="2667" dirty="0">
              <a:solidFill>
                <a:schemeClr val="bg1"/>
              </a:solidFill>
            </a:endParaRPr>
          </a:p>
          <a:p>
            <a:r>
              <a:rPr lang="en-US" sz="2667" dirty="0">
                <a:solidFill>
                  <a:schemeClr val="bg1"/>
                </a:solidFill>
              </a:rPr>
              <a:t>Training is time-consuming, initialization and augmentation is randomized, and </a:t>
            </a:r>
            <a:r>
              <a:rPr lang="en-US" sz="2667" dirty="0">
                <a:solidFill>
                  <a:srgbClr val="FF9300"/>
                </a:solidFill>
              </a:rPr>
              <a:t>many implementation details need to be taken care of</a:t>
            </a:r>
            <a:r>
              <a:rPr lang="en-US" sz="2667" dirty="0">
                <a:solidFill>
                  <a:schemeClr val="bg1"/>
                </a:solidFill>
              </a:rPr>
              <a:t>.</a:t>
            </a:r>
          </a:p>
          <a:p>
            <a:endParaRPr lang="en-US" sz="2667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667" dirty="0">
                <a:solidFill>
                  <a:schemeClr val="bg1"/>
                </a:solidFill>
              </a:rPr>
              <a:t>=&gt; </a:t>
            </a:r>
            <a:r>
              <a:rPr lang="en-US" sz="2667" dirty="0">
                <a:solidFill>
                  <a:srgbClr val="FF9300"/>
                </a:solidFill>
              </a:rPr>
              <a:t>Debugging deep learning models is extremely difficult</a:t>
            </a:r>
            <a:r>
              <a:rPr lang="en-US" sz="2667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009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{A5E580B3-DA87-AF4D-9FC2-A5230D28CA47}tf16401378</Template>
  <TotalTime>21667</TotalTime>
  <Words>584</Words>
  <Application>Microsoft Macintosh PowerPoint</Application>
  <PresentationFormat>Widescreen</PresentationFormat>
  <Paragraphs>112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Amazon Ember</vt:lpstr>
      <vt:lpstr>Amazon Ember Regular</vt:lpstr>
      <vt:lpstr>Arial</vt:lpstr>
      <vt:lpstr>Calibri</vt:lpstr>
      <vt:lpstr>Calibri Light</vt:lpstr>
      <vt:lpstr>Wingdings</vt:lpstr>
      <vt:lpstr>Office Theme</vt:lpstr>
      <vt:lpstr>Introduction to GluonCV</vt:lpstr>
      <vt:lpstr>Why GluonCV?</vt:lpstr>
      <vt:lpstr>Why GluonCV?</vt:lpstr>
      <vt:lpstr>Real-world Stories #1</vt:lpstr>
      <vt:lpstr>Real-world Stories #2</vt:lpstr>
      <vt:lpstr>PowerPoint Presentation</vt:lpstr>
      <vt:lpstr>Common myth 2</vt:lpstr>
      <vt:lpstr>Common myth3</vt:lpstr>
      <vt:lpstr>Starting from scratch can be hard</vt:lpstr>
      <vt:lpstr>PowerPoint Presentation</vt:lpstr>
      <vt:lpstr>It’s not easy to embrace open-source implementations </vt:lpstr>
      <vt:lpstr>What does GluonCV provide</vt:lpstr>
      <vt:lpstr>What does GluonCV provide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Like GluonCV? Go build!</vt:lpstr>
    </vt:vector>
  </TitlesOfParts>
  <Company>Amazon Corporate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Kim, Sukwon</dc:creator>
  <cp:lastModifiedBy>Microsoft Office User</cp:lastModifiedBy>
  <cp:revision>226</cp:revision>
  <dcterms:created xsi:type="dcterms:W3CDTF">2018-05-23T17:43:54Z</dcterms:created>
  <dcterms:modified xsi:type="dcterms:W3CDTF">2019-10-24T17:38:33Z</dcterms:modified>
</cp:coreProperties>
</file>